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" pitchFamily="2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4e3fB+podywU/QScdzuRxRd7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Landsat scenes with the highest available data quality are placed into Tier 1. They are precise, terrain and radiometry corrected, and inter-calibrated across the different Landsat Instruments.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 flipH="1">
            <a:off x="-150" y="0"/>
            <a:ext cx="9144000" cy="42420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/>
          <p:nvPr/>
        </p:nvSpPr>
        <p:spPr>
          <a:xfrm rot="10800000">
            <a:off x="-150" y="4297253"/>
            <a:ext cx="9144000" cy="13602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/>
          <p:nvPr/>
        </p:nvSpPr>
        <p:spPr>
          <a:xfrm>
            <a:off x="-150" y="4433276"/>
            <a:ext cx="9144150" cy="710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9"/>
          <p:cNvGrpSpPr/>
          <p:nvPr/>
        </p:nvGrpSpPr>
        <p:grpSpPr>
          <a:xfrm>
            <a:off x="211201" y="4479477"/>
            <a:ext cx="8721598" cy="655058"/>
            <a:chOff x="139477" y="940659"/>
            <a:chExt cx="8721598" cy="655058"/>
          </a:xfrm>
        </p:grpSpPr>
        <p:sp>
          <p:nvSpPr>
            <p:cNvPr id="15" name="Google Shape;15;p19"/>
            <p:cNvSpPr/>
            <p:nvPr/>
          </p:nvSpPr>
          <p:spPr>
            <a:xfrm>
              <a:off x="2318618" y="940659"/>
              <a:ext cx="4153900" cy="65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Google Shape;16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6507" y="995832"/>
              <a:ext cx="914568" cy="517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35731" y="983674"/>
              <a:ext cx="910521" cy="56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477" y="1036282"/>
              <a:ext cx="663669" cy="5098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6" y="965"/>
            <a:ext cx="9144000" cy="442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1_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3" name="Google Shape;23;p20"/>
          <p:cNvSpPr/>
          <p:nvPr/>
        </p:nvSpPr>
        <p:spPr>
          <a:xfrm>
            <a:off x="0" y="4627739"/>
            <a:ext cx="9129000" cy="525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2374" y="4642610"/>
            <a:ext cx="889860" cy="5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1" y="4709047"/>
            <a:ext cx="678929" cy="41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9140" y="71300"/>
            <a:ext cx="889860" cy="4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739" y="4730474"/>
            <a:ext cx="494864" cy="3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/>
          <p:nvPr/>
        </p:nvSpPr>
        <p:spPr>
          <a:xfrm rot="10800000">
            <a:off x="0" y="4576832"/>
            <a:ext cx="9144000" cy="735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cxnSp>
        <p:nvCxnSpPr>
          <p:cNvPr id="31" name="Google Shape;31;p21"/>
          <p:cNvCxnSpPr/>
          <p:nvPr/>
        </p:nvCxnSpPr>
        <p:spPr>
          <a:xfrm>
            <a:off x="0" y="4295271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21"/>
          <p:cNvSpPr/>
          <p:nvPr/>
        </p:nvSpPr>
        <p:spPr>
          <a:xfrm>
            <a:off x="7735273" y="4270335"/>
            <a:ext cx="206400" cy="27300"/>
          </a:xfrm>
          <a:prstGeom prst="rect">
            <a:avLst/>
          </a:prstGeom>
          <a:solidFill>
            <a:srgbClr val="3369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8351309" y="4270335"/>
            <a:ext cx="205200" cy="27300"/>
          </a:xfrm>
          <a:prstGeom prst="rect">
            <a:avLst/>
          </a:prstGeom>
          <a:solidFill>
            <a:srgbClr val="D50F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8556341" y="4270335"/>
            <a:ext cx="206400" cy="27300"/>
          </a:xfrm>
          <a:prstGeom prst="rect">
            <a:avLst/>
          </a:prstGeom>
          <a:solidFill>
            <a:srgbClr val="C9CD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1"/>
          <p:cNvSpPr/>
          <p:nvPr/>
        </p:nvSpPr>
        <p:spPr>
          <a:xfrm>
            <a:off x="7941396" y="4270335"/>
            <a:ext cx="206400" cy="27300"/>
          </a:xfrm>
          <a:prstGeom prst="rect">
            <a:avLst/>
          </a:prstGeom>
          <a:solidFill>
            <a:srgbClr val="EEB21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/>
          <p:nvPr/>
        </p:nvSpPr>
        <p:spPr>
          <a:xfrm>
            <a:off x="8147519" y="4270335"/>
            <a:ext cx="204900" cy="27300"/>
          </a:xfrm>
          <a:prstGeom prst="rect">
            <a:avLst/>
          </a:prstGeom>
          <a:solidFill>
            <a:srgbClr val="00992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26" y="1192573"/>
            <a:ext cx="3502274" cy="7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wur.nl/en/publications/assessing-land-use-typologies-and-change-intensities-in-a-struct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176982" y="1917291"/>
            <a:ext cx="5331542" cy="118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EXPLORING SPECTRAL INDICES IN </a:t>
            </a:r>
            <a:br>
              <a:rPr lang="en-US" sz="2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300" dirty="0">
                <a:solidFill>
                  <a:schemeClr val="bg1"/>
                </a:solidFill>
              </a:rPr>
            </a:br>
            <a:endParaRPr sz="2300" b="0" i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/>
          <p:nvPr/>
        </p:nvSpPr>
        <p:spPr>
          <a:xfrm>
            <a:off x="-163950" y="907175"/>
            <a:ext cx="9390000" cy="27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Derivation of the three levels of information for Landsat is a weighted sum of the bands (without the thermal channel 6), where each band is multiplied by its specific coefficient: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Brightness = 0.3037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+ 0.2793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+ 0.4743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+ 0.5585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5)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+ 0.5082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+ 0.1863 (band 7)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Greenness = −0.2848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− 0.2435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− 0.5436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+ 0.7243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+ 0.0840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− 0.1800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Wetness = 0.1509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+ 0.1973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+ 0.3279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+ 0.3406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− 0.7112 (band </a:t>
            </a:r>
            <a:r>
              <a:rPr lang="en-US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) − 0.4572 (band 7)</a:t>
            </a:r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198646" y="3716424"/>
            <a:ext cx="844716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Benefoh, D. T., et al (2018). Assessing land-use typologies and change intensities in a structurally complex Ghanaian cocoa landscape. Applied Geography, 99, 109-119</a:t>
            </a:r>
            <a:endParaRPr sz="1200" b="0" i="0" u="none" strike="noStrike" cap="non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200" b="0" i="0" u="none" strike="noStrike" cap="non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Crist, E. P., &amp; Kauth, R. J. (1986). The Tasseled Cap de-mystified.[transformations of MSS and TM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8491558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Brightness (TC-B)</a:t>
            </a:r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Generating the three tasseled cap bands the same way as done in </a:t>
            </a:r>
            <a:r>
              <a:rPr lang="en-US" sz="2100" u="sng" dirty="0" err="1">
                <a:solidFill>
                  <a:schemeClr val="hlink"/>
                </a:solidFill>
                <a:hlinkClick r:id="rId3"/>
              </a:rPr>
              <a:t>Benefoh</a:t>
            </a:r>
            <a:r>
              <a:rPr lang="en-US" sz="2100" u="sng" dirty="0">
                <a:solidFill>
                  <a:schemeClr val="hlink"/>
                </a:solidFill>
                <a:hlinkClick r:id="rId3"/>
              </a:rPr>
              <a:t> et al., 2018</a:t>
            </a:r>
            <a:r>
              <a:rPr lang="en-US" sz="2100" dirty="0"/>
              <a:t> using the bands; Blue, Green, Red, Near Infrared and the Shortwave Infrared bands of Landsat</a:t>
            </a:r>
            <a:endParaRPr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 dirty="0"/>
            </a:b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9" name="Google Shape;119;p11"/>
          <p:cNvSpPr txBox="1"/>
          <p:nvPr/>
        </p:nvSpPr>
        <p:spPr>
          <a:xfrm>
            <a:off x="5871576" y="4274834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Brightness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1578" y="1676400"/>
            <a:ext cx="3126954" cy="26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368" y="1934360"/>
            <a:ext cx="4985315" cy="23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247196" y="91538"/>
            <a:ext cx="889680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Tasselled Cap Greenness (TC-G)</a:t>
            </a:r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5785501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Compute for tasseled cap greenness in GEE</a:t>
            </a:r>
            <a:br>
              <a:rPr lang="en-US" dirty="0"/>
            </a:b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28" name="Google Shape;128;p12"/>
          <p:cNvSpPr txBox="1"/>
          <p:nvPr/>
        </p:nvSpPr>
        <p:spPr>
          <a:xfrm>
            <a:off x="6077357" y="3911499"/>
            <a:ext cx="316851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Greenness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7357" y="1090974"/>
            <a:ext cx="3003581" cy="278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786" y="1499894"/>
            <a:ext cx="5176649" cy="185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dirty="0" err="1">
                <a:latin typeface="Open Sans"/>
                <a:ea typeface="Open Sans"/>
                <a:cs typeface="Open Sans"/>
                <a:sym typeface="Open Sans"/>
              </a:rPr>
              <a:t>Tasselled</a:t>
            </a:r>
            <a:r>
              <a:rPr lang="en-US" sz="3200" dirty="0">
                <a:latin typeface="Open Sans"/>
                <a:ea typeface="Open Sans"/>
                <a:cs typeface="Open Sans"/>
                <a:sym typeface="Open Sans"/>
              </a:rPr>
              <a:t> Cap Wetness (TC-W)</a:t>
            </a:r>
            <a:endParaRPr dirty="0"/>
          </a:p>
        </p:txBody>
      </p:sp>
      <p:sp>
        <p:nvSpPr>
          <p:cNvPr id="136" name="Google Shape;136;p13"/>
          <p:cNvSpPr txBox="1">
            <a:spLocks noGrp="1"/>
          </p:cNvSpPr>
          <p:nvPr>
            <p:ph type="body" idx="1"/>
          </p:nvPr>
        </p:nvSpPr>
        <p:spPr>
          <a:xfrm>
            <a:off x="173864" y="711223"/>
            <a:ext cx="8730499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Compute for tasseled cap wetness using derived coefficients for Landsat data</a:t>
            </a:r>
            <a:endParaRPr dirty="0"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 dirty="0"/>
            </a:b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37" name="Google Shape;137;p13"/>
          <p:cNvSpPr txBox="1"/>
          <p:nvPr/>
        </p:nvSpPr>
        <p:spPr>
          <a:xfrm>
            <a:off x="6124246" y="4343293"/>
            <a:ext cx="301975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Tasseled Cap Wetness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6571" y="1436079"/>
            <a:ext cx="3020672" cy="292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95" y="1381963"/>
            <a:ext cx="4778200" cy="219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247197" y="118835"/>
            <a:ext cx="7741630" cy="48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Land Surface Water Index (LSWI)</a:t>
            </a: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173864" y="838050"/>
            <a:ext cx="8970135" cy="109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Calculate the LSWI using the normalizedDifference() method.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normalized difference is computed as (NIR – SWIR1) / (NIR + SWIR1)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band 5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Shortwave infrared 1 is band 6.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6" name="Google Shape;146;p14"/>
          <p:cNvSpPr txBox="1"/>
          <p:nvPr/>
        </p:nvSpPr>
        <p:spPr>
          <a:xfrm>
            <a:off x="6516879" y="4338623"/>
            <a:ext cx="327828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LSWI output of study area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4141" y="1790963"/>
            <a:ext cx="3043604" cy="255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13" y="2553097"/>
            <a:ext cx="4764418" cy="118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309093" y="283335"/>
            <a:ext cx="8249120" cy="419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4000"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Link to GEE script </a:t>
            </a:r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https://code.earthengine.google.com/59f7db33ea918f2dd1de8a8eced8f786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348816" y="348963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348816" y="1036750"/>
            <a:ext cx="7984478" cy="332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Using Sentinel-2 MSI: Multispectral Instrument, Level-1C Image Collection, compute the following indices in Google Earth Engine. Use geometry Point(0.03695166,7.12756658) as point of interest.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Water Index (NDWI)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Normalized Difference Built-up Index (NDBI)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Enhanced Vegetation Index (EVI)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Spectral Indices are combinations of spectral reflectance from two or more wavelengths that indicate the relative abundance of features of interest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There are different indices for vegetation, built-up features, water and burned areas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In this section we will have  hands-on tutorial exploring some vegetation indices in the Google Earth Engine environment.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14" y="1330908"/>
            <a:ext cx="8062176" cy="125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6225" y="162600"/>
            <a:ext cx="82734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Importing Image and Feature Collections</a:t>
            </a:r>
            <a:endParaRPr sz="2300"/>
          </a:p>
        </p:txBody>
      </p:sp>
      <p:sp>
        <p:nvSpPr>
          <p:cNvPr id="56" name="Google Shape;56;p3"/>
          <p:cNvSpPr txBox="1">
            <a:spLocks noGrp="1"/>
          </p:cNvSpPr>
          <p:nvPr>
            <p:ph type="body" idx="1"/>
          </p:nvPr>
        </p:nvSpPr>
        <p:spPr>
          <a:xfrm>
            <a:off x="79725" y="895050"/>
            <a:ext cx="8814300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dirty="0"/>
              <a:t>Import the </a:t>
            </a:r>
            <a:r>
              <a:rPr lang="en-US" sz="2100" dirty="0"/>
              <a:t>Landsat</a:t>
            </a:r>
            <a:r>
              <a:rPr lang="en-US" dirty="0"/>
              <a:t> 8 Surface Reflectance collection as well as the Study Area</a:t>
            </a: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Visualize</a:t>
            </a:r>
            <a:r>
              <a:rPr lang="en-US" dirty="0"/>
              <a:t> area of interest and </a:t>
            </a:r>
            <a:r>
              <a:rPr lang="en-US" dirty="0" err="1"/>
              <a:t>centre</a:t>
            </a:r>
            <a:r>
              <a:rPr lang="en-US" dirty="0"/>
              <a:t> visualization to your area of interest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grpSp>
        <p:nvGrpSpPr>
          <p:cNvPr id="57" name="Google Shape;57;p3"/>
          <p:cNvGrpSpPr/>
          <p:nvPr/>
        </p:nvGrpSpPr>
        <p:grpSpPr>
          <a:xfrm>
            <a:off x="296233" y="3517965"/>
            <a:ext cx="6198891" cy="853514"/>
            <a:chOff x="247197" y="3299495"/>
            <a:chExt cx="6198891" cy="853514"/>
          </a:xfrm>
        </p:grpSpPr>
        <p:pic>
          <p:nvPicPr>
            <p:cNvPr id="58" name="Google Shape;5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7198" y="3299495"/>
              <a:ext cx="6198890" cy="853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3"/>
            <p:cNvSpPr/>
            <p:nvPr/>
          </p:nvSpPr>
          <p:spPr>
            <a:xfrm>
              <a:off x="247197" y="3299495"/>
              <a:ext cx="6198890" cy="853514"/>
            </a:xfrm>
            <a:prstGeom prst="rect">
              <a:avLst/>
            </a:prstGeom>
            <a:noFill/>
            <a:ln w="952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67684" y="6805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81098" y="700203"/>
            <a:ext cx="3185562" cy="248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81098" y="572303"/>
            <a:ext cx="7202751" cy="106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information stored in the pixel_qa band</a:t>
            </a:r>
            <a:endParaRPr sz="1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 flags are based on the CFMASK algorithm</a:t>
            </a:r>
            <a:endParaRPr sz="1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Clouds and cloud shadows are screened out at all confidence levels 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1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5493225" y="3956445"/>
            <a:ext cx="34725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Zhu, Z., &amp; Woodcock, C. E. (2012). Object-based cloud and cloud shadow detection in Landsat imagery </a:t>
            </a:r>
            <a:r>
              <a:rPr lang="en-US" sz="10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Remote sensing of environment</a:t>
            </a: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0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118</a:t>
            </a:r>
            <a:r>
              <a:rPr lang="en-US" sz="1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83-94.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839" y="2048872"/>
            <a:ext cx="3958797" cy="253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73862" y="868878"/>
            <a:ext cx="8867779" cy="264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FMASK implements a rule‐based algorithm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Initial spectral test to identify cloud pixels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Determine cloud probability based on brightness and temperature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Identify potential cloud shadows using a flood‐fill test based on the NIR band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Estimate cloud height (based on temperature) and identify the shadow  associated with each cloud  object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Set up the Cloud Masking Function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10E0-13B3-A575-1477-2669CB12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68" y="1146388"/>
            <a:ext cx="5657693" cy="3525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Filtering an ImageCollection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Build image c</a:t>
            </a:r>
            <a:r>
              <a:rPr lang="en-US" sz="2100"/>
              <a:t>omp</a:t>
            </a:r>
            <a:r>
              <a:rPr lang="en-US"/>
              <a:t>osite with;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filterBounds()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filterDate()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filterMetadata(cloud cover)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Map to the cloud mask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Reducer, median()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to area of interest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Visualization of the image composite in false colour.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253" y="1037481"/>
            <a:ext cx="47720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247197" y="91538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Calculating NDVI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173865" y="711223"/>
            <a:ext cx="8435662" cy="394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Calculate</a:t>
            </a:r>
            <a:r>
              <a:rPr lang="en-US"/>
              <a:t> the NDVI using the normalizedDifference() method.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The </a:t>
            </a:r>
            <a:r>
              <a:rPr lang="en-US" sz="2100"/>
              <a:t>normalized</a:t>
            </a:r>
            <a:r>
              <a:rPr lang="en-US"/>
              <a:t> difference is computed as                                                       (NIR – Red) / (NIR + Red)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/>
              <a:t>NIR is </a:t>
            </a:r>
            <a:r>
              <a:rPr lang="en-US" sz="2100"/>
              <a:t>band</a:t>
            </a:r>
            <a:r>
              <a:rPr lang="en-US"/>
              <a:t> 5, and red is band 4.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br>
              <a:rPr lang="en-US"/>
            </a:b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3326" y="1460299"/>
            <a:ext cx="3228109" cy="29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 txBox="1"/>
          <p:nvPr/>
        </p:nvSpPr>
        <p:spPr>
          <a:xfrm>
            <a:off x="6187735" y="4346709"/>
            <a:ext cx="180109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NDVI output of Study Area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503" y="2499447"/>
            <a:ext cx="3894321" cy="200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247197" y="-1980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Tasseled Cap Transformation</a:t>
            </a: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1"/>
          </p:nvPr>
        </p:nvSpPr>
        <p:spPr>
          <a:xfrm>
            <a:off x="59634" y="617706"/>
            <a:ext cx="8928501" cy="37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Tasseled Cap Transformation is a method to transform spectral information of satellite data into spectral indicators, useful for vegetation analysis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Provides an analytical way to detect and compare changes in vegetation, soil, and man-made features over time</a:t>
            </a:r>
            <a:endParaRPr sz="21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Coefficients used in the linear equation of Tasseled Cap transformation are sensor specific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first three bands created are generally held to represent </a:t>
            </a:r>
            <a:endParaRPr sz="21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Brightness</a:t>
            </a:r>
            <a:r>
              <a:rPr lang="en-US" sz="2100"/>
              <a:t>: measured value for the ground</a:t>
            </a:r>
            <a:endParaRPr sz="21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Greenness</a:t>
            </a:r>
            <a:r>
              <a:rPr lang="en-US" sz="2100"/>
              <a:t>: measured value for vegetation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2100" u="sng"/>
              <a:t>Wetness</a:t>
            </a:r>
            <a:r>
              <a:rPr lang="en-US" sz="2100"/>
              <a:t>: measured value for canopy moisture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860</Words>
  <Application>Microsoft Office PowerPoint</Application>
  <PresentationFormat>On-screen Show (16:9)</PresentationFormat>
  <Paragraphs>145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</vt:lpstr>
      <vt:lpstr>Source Sans Pro</vt:lpstr>
      <vt:lpstr>Calibri</vt:lpstr>
      <vt:lpstr>Dosis</vt:lpstr>
      <vt:lpstr>Trebuchet MS</vt:lpstr>
      <vt:lpstr>Arial</vt:lpstr>
      <vt:lpstr>Cerimon template</vt:lpstr>
      <vt:lpstr>        EXPLORING SPECTRAL INDICES IN  Google Earth Engine </vt:lpstr>
      <vt:lpstr>OVERVIEW</vt:lpstr>
      <vt:lpstr>   Importing Image and Feature Collections</vt:lpstr>
      <vt:lpstr>Cloud Masking</vt:lpstr>
      <vt:lpstr>Cloud Masking</vt:lpstr>
      <vt:lpstr>Cloud Masking</vt:lpstr>
      <vt:lpstr>Filtering an ImageCollection</vt:lpstr>
      <vt:lpstr>Calculating NDVI</vt:lpstr>
      <vt:lpstr>Tasseled Cap Transformation</vt:lpstr>
      <vt:lpstr>Tasseled Cap Transformation</vt:lpstr>
      <vt:lpstr>Tasseled Cap Brightness (TC-B)</vt:lpstr>
      <vt:lpstr>Tasselled Cap Greenness (TC-G)</vt:lpstr>
      <vt:lpstr>Tasselled Cap Wetness (TC-W)</vt:lpstr>
      <vt:lpstr>Land Surface Water Index (LSWI)</vt:lpstr>
      <vt:lpstr>PowerPoint Presentation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EXPLORING SPECTRAL INDICES IN  Google Earth Engine  (CERSGIS)</dc:title>
  <dc:creator>CERSGIS-RS2</dc:creator>
  <cp:lastModifiedBy>Ernest Opoku-Kwarteng</cp:lastModifiedBy>
  <cp:revision>5</cp:revision>
  <dcterms:modified xsi:type="dcterms:W3CDTF">2022-09-06T18:33:47Z</dcterms:modified>
</cp:coreProperties>
</file>